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346" r:id="rId4"/>
    <p:sldId id="347" r:id="rId5"/>
    <p:sldId id="260" r:id="rId6"/>
    <p:sldId id="321" r:id="rId7"/>
    <p:sldId id="322" r:id="rId8"/>
    <p:sldId id="324" r:id="rId9"/>
    <p:sldId id="325" r:id="rId10"/>
    <p:sldId id="327" r:id="rId11"/>
    <p:sldId id="309" r:id="rId12"/>
    <p:sldId id="310" r:id="rId13"/>
    <p:sldId id="360" r:id="rId14"/>
    <p:sldId id="313" r:id="rId15"/>
    <p:sldId id="328" r:id="rId16"/>
    <p:sldId id="329" r:id="rId17"/>
    <p:sldId id="330" r:id="rId18"/>
    <p:sldId id="332" r:id="rId19"/>
    <p:sldId id="341" r:id="rId20"/>
    <p:sldId id="333" r:id="rId21"/>
    <p:sldId id="334" r:id="rId22"/>
    <p:sldId id="335" r:id="rId23"/>
    <p:sldId id="336" r:id="rId24"/>
    <p:sldId id="339" r:id="rId25"/>
    <p:sldId id="340" r:id="rId26"/>
    <p:sldId id="338" r:id="rId27"/>
    <p:sldId id="331" r:id="rId28"/>
    <p:sldId id="298" r:id="rId29"/>
    <p:sldId id="284" r:id="rId30"/>
    <p:sldId id="29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3" d="100"/>
          <a:sy n="63" d="100"/>
        </p:scale>
        <p:origin x="804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88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2 -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class use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10972800" cy="3200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Test {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Pair&lt;String&gt; pair1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Pair&lt;&gt;(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"ham"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"eggs"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Pair&lt;Integer&gt; pair2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Pair&lt;&gt;(5, 7);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pair1.swap();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(pair1);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(pair2);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9075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 Collections Framework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interfaces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Collection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Queue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SortedSet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SortedMap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Stack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Vector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HashSet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TreeSet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HashMap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TreeMap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8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Collections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sort()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max()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min()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reverse()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Arrays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binarySearch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sort()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Complexity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Running Time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measure the amount of time an algorithm takes?</a:t>
            </a:r>
          </a:p>
          <a:p>
            <a:r>
              <a:rPr lang="en-US" dirty="0"/>
              <a:t>Surely sorting 10 numbers takes less time than sorting 1,000,000 numbers</a:t>
            </a:r>
          </a:p>
          <a:p>
            <a:r>
              <a:rPr lang="en-US" dirty="0"/>
              <a:t>Sorting 1,000,000 numbers that are already sorted seems easier than sorting 1,000,000 unsorted numbers</a:t>
            </a:r>
          </a:p>
          <a:p>
            <a:r>
              <a:rPr lang="en-US" dirty="0"/>
              <a:t>We use a </a:t>
            </a:r>
            <a:r>
              <a:rPr lang="en-US" b="1" dirty="0"/>
              <a:t>worst-case</a:t>
            </a:r>
            <a:r>
              <a:rPr lang="en-US" dirty="0"/>
              <a:t>, </a:t>
            </a:r>
            <a:r>
              <a:rPr lang="en-US" b="1" dirty="0"/>
              <a:t>asymptotic</a:t>
            </a:r>
            <a:r>
              <a:rPr lang="en-US" dirty="0"/>
              <a:t> function of input size called Big Oh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Big Oh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Worst-case</a:t>
            </a:r>
            <a:r>
              <a:rPr lang="en-US" dirty="0"/>
              <a:t> because we care about how bad things could be</a:t>
            </a:r>
          </a:p>
          <a:p>
            <a:r>
              <a:rPr lang="en-US" b="1" dirty="0"/>
              <a:t>Asymptotic</a:t>
            </a:r>
            <a:r>
              <a:rPr lang="en-US" dirty="0"/>
              <a:t> because we ignore lower order terms and constants</a:t>
            </a:r>
          </a:p>
          <a:p>
            <a:r>
              <a:rPr lang="en-US" dirty="0"/>
              <a:t>15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dirty="0"/>
              <a:t> + 7log(</a:t>
            </a:r>
            <a:r>
              <a:rPr lang="en-US" i="1" dirty="0"/>
              <a:t>n</a:t>
            </a:r>
            <a:r>
              <a:rPr lang="en-US" dirty="0"/>
              <a:t>) + 145 is O(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2</a:t>
            </a:r>
            <a:r>
              <a:rPr lang="en-US" i="1" baseline="30000" dirty="0"/>
              <a:t>n</a:t>
            </a:r>
            <a:r>
              <a:rPr lang="en-US" dirty="0"/>
              <a:t> + 3906</a:t>
            </a:r>
            <a:r>
              <a:rPr lang="en-US" i="1" dirty="0"/>
              <a:t>n</a:t>
            </a:r>
            <a:r>
              <a:rPr lang="en-US" baseline="30000" dirty="0"/>
              <a:t>10000</a:t>
            </a:r>
            <a:r>
              <a:rPr lang="en-US" dirty="0"/>
              <a:t> + 892214 is O(2</a:t>
            </a:r>
            <a:r>
              <a:rPr lang="en-US" i="1" baseline="30000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If the function of </a:t>
            </a:r>
            <a:r>
              <a:rPr lang="en-US" i="1" dirty="0"/>
              <a:t>n</a:t>
            </a:r>
            <a:r>
              <a:rPr lang="en-US" dirty="0"/>
              <a:t> is polynomial, we say that it is </a:t>
            </a:r>
            <a:r>
              <a:rPr lang="en-US" i="1" dirty="0"/>
              <a:t>efficient</a:t>
            </a:r>
            <a:r>
              <a:rPr lang="en-US" dirty="0"/>
              <a:t> or </a:t>
            </a:r>
            <a:r>
              <a:rPr lang="en-US" i="1" dirty="0"/>
              <a:t>tractable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running time functions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listed below, give the Big Oh</a:t>
            </a:r>
          </a:p>
          <a:p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= 3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 + 4</a:t>
            </a:r>
            <a:r>
              <a:rPr lang="en-US" b="1" i="1" dirty="0"/>
              <a:t>n</a:t>
            </a:r>
            <a:r>
              <a:rPr lang="en-US" dirty="0"/>
              <a:t> + 100</a:t>
            </a:r>
          </a:p>
          <a:p>
            <a:pPr lvl="1"/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= 15</a:t>
            </a:r>
            <a:r>
              <a:rPr lang="en-US" b="1" i="1" dirty="0"/>
              <a:t>n</a:t>
            </a:r>
            <a:r>
              <a:rPr lang="en-US" baseline="30000" dirty="0"/>
              <a:t>3</a:t>
            </a:r>
            <a:r>
              <a:rPr lang="en-US" dirty="0"/>
              <a:t> + </a:t>
            </a:r>
            <a:r>
              <a:rPr lang="en-US" b="1" i="1" dirty="0" err="1"/>
              <a:t>n</a:t>
            </a:r>
            <a:r>
              <a:rPr lang="en-US" dirty="0" err="1"/>
              <a:t>log</a:t>
            </a:r>
            <a:r>
              <a:rPr lang="en-US" dirty="0"/>
              <a:t> </a:t>
            </a:r>
            <a:r>
              <a:rPr lang="en-US" b="1" i="1" dirty="0"/>
              <a:t>n</a:t>
            </a:r>
            <a:r>
              <a:rPr lang="en-US" dirty="0"/>
              <a:t> + 100</a:t>
            </a:r>
          </a:p>
          <a:p>
            <a:pPr lvl="1"/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= 1000</a:t>
            </a:r>
            <a:r>
              <a:rPr lang="en-US" b="1" i="1" dirty="0"/>
              <a:t>n</a:t>
            </a:r>
            <a:r>
              <a:rPr lang="en-US" dirty="0"/>
              <a:t> + 10000log  </a:t>
            </a:r>
            <a:r>
              <a:rPr lang="en-US" b="1" i="1" dirty="0"/>
              <a:t>n</a:t>
            </a:r>
          </a:p>
          <a:p>
            <a:pPr lvl="1"/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= 5050</a:t>
            </a:r>
          </a:p>
          <a:p>
            <a:pPr lvl="1"/>
            <a:r>
              <a:rPr lang="en-US" dirty="0"/>
              <a:t>O(1)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CS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assume that all individual operations take the same amount of time</a:t>
            </a:r>
          </a:p>
          <a:p>
            <a:r>
              <a:rPr lang="en-US" dirty="0"/>
              <a:t>So, we compute how many total operations we'll have for an input size of </a:t>
            </a:r>
            <a:r>
              <a:rPr lang="en-US" b="1" i="1" dirty="0"/>
              <a:t>n</a:t>
            </a:r>
            <a:r>
              <a:rPr lang="en-US" dirty="0"/>
              <a:t> (because we want to see how running time grows based on input size)</a:t>
            </a:r>
          </a:p>
          <a:p>
            <a:r>
              <a:rPr lang="en-US" dirty="0"/>
              <a:t>Then, we find a function that describes that growth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Exceptions</a:t>
            </a:r>
          </a:p>
          <a:p>
            <a:r>
              <a:rPr lang="en-US" dirty="0"/>
              <a:t>OOP</a:t>
            </a:r>
          </a:p>
          <a:p>
            <a:r>
              <a:rPr lang="en-US" dirty="0"/>
              <a:t>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by hand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/>
              <a:t>How long does it take to do multiplication by hand?</a:t>
            </a:r>
            <a:endParaRPr lang="en-US" sz="1600" dirty="0"/>
          </a:p>
          <a:p>
            <a:endParaRPr lang="en-US" sz="1600" dirty="0"/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123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b="1" u="sng" dirty="0">
                <a:latin typeface="Courier New" pitchFamily="49" charset="0"/>
                <a:cs typeface="Courier New" pitchFamily="49" charset="0"/>
              </a:rPr>
              <a:t>x 456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800" b="1" dirty="0">
                <a:latin typeface="Courier New" pitchFamily="49" charset="0"/>
                <a:cs typeface="Courier New" pitchFamily="49" charset="0"/>
              </a:rPr>
              <a:t>	  738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800" b="1" dirty="0">
                <a:latin typeface="Courier New" pitchFamily="49" charset="0"/>
                <a:cs typeface="Courier New" pitchFamily="49" charset="0"/>
              </a:rPr>
              <a:t>	 615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b="1" u="sng" dirty="0">
                <a:latin typeface="Courier New" pitchFamily="49" charset="0"/>
                <a:cs typeface="Courier New" pitchFamily="49" charset="0"/>
              </a:rPr>
              <a:t>492__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800" b="1" dirty="0">
                <a:latin typeface="Courier New" pitchFamily="49" charset="0"/>
                <a:cs typeface="Courier New" pitchFamily="49" charset="0"/>
              </a:rPr>
              <a:t>  56088</a:t>
            </a:r>
          </a:p>
          <a:p>
            <a:pPr>
              <a:buNone/>
            </a:pPr>
            <a:endParaRPr lang="en-US" sz="1600" dirty="0"/>
          </a:p>
          <a:p>
            <a:r>
              <a:rPr lang="en-US" sz="4000" dirty="0"/>
              <a:t>Let’s assume that the length of the numbers is </a:t>
            </a:r>
            <a:r>
              <a:rPr lang="en-US" sz="4000" b="1" i="1" dirty="0"/>
              <a:t>n</a:t>
            </a:r>
            <a:r>
              <a:rPr lang="en-US" sz="4000" dirty="0"/>
              <a:t> digits</a:t>
            </a:r>
          </a:p>
          <a:p>
            <a:r>
              <a:rPr lang="en-US" sz="4000" dirty="0"/>
              <a:t>(</a:t>
            </a:r>
            <a:r>
              <a:rPr lang="en-US" sz="4000" b="1" i="1" dirty="0"/>
              <a:t>n</a:t>
            </a:r>
            <a:r>
              <a:rPr lang="en-US" sz="4000" dirty="0"/>
              <a:t> multiplications + </a:t>
            </a:r>
            <a:r>
              <a:rPr lang="en-US" sz="4000" b="1" i="1" dirty="0"/>
              <a:t>n</a:t>
            </a:r>
            <a:r>
              <a:rPr lang="en-US" sz="4000" dirty="0"/>
              <a:t> carries) x </a:t>
            </a:r>
            <a:r>
              <a:rPr lang="en-US" sz="4000" b="1" i="1" dirty="0"/>
              <a:t>n</a:t>
            </a:r>
            <a:r>
              <a:rPr lang="en-US" sz="4000" dirty="0"/>
              <a:t> digits + (</a:t>
            </a:r>
            <a:r>
              <a:rPr lang="en-US" sz="4000" b="1" i="1" dirty="0"/>
              <a:t>n</a:t>
            </a:r>
            <a:r>
              <a:rPr lang="en-US" sz="4000" dirty="0"/>
              <a:t> + 1 digits) x </a:t>
            </a:r>
            <a:r>
              <a:rPr lang="en-US" sz="4000" b="1" i="1" dirty="0"/>
              <a:t>n</a:t>
            </a:r>
            <a:r>
              <a:rPr lang="en-US" sz="4000" dirty="0"/>
              <a:t> additions </a:t>
            </a:r>
          </a:p>
          <a:p>
            <a:r>
              <a:rPr lang="en-US" sz="4000" dirty="0"/>
              <a:t>Running time:</a:t>
            </a:r>
            <a:r>
              <a:rPr lang="en-US" sz="4000" b="1" i="1" dirty="0"/>
              <a:t> O</a:t>
            </a:r>
            <a:r>
              <a:rPr lang="en-US" sz="4000" dirty="0"/>
              <a:t>(</a:t>
            </a:r>
            <a:r>
              <a:rPr lang="en-US" sz="4000" b="1" i="1" dirty="0"/>
              <a:t>n</a:t>
            </a:r>
            <a:r>
              <a:rPr lang="en-US" sz="4000" baseline="30000" dirty="0"/>
              <a:t>2</a:t>
            </a:r>
            <a:r>
              <a:rPr lang="en-US" sz="4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the largest element in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9273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do we find the largest element in an array?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Running time: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if </a:t>
            </a:r>
            <a:r>
              <a:rPr lang="en-US" b="1" i="1" dirty="0"/>
              <a:t>n</a:t>
            </a:r>
            <a:r>
              <a:rPr lang="en-US" dirty="0"/>
              <a:t> is the length of the array</a:t>
            </a:r>
          </a:p>
          <a:p>
            <a:r>
              <a:rPr lang="en-US" dirty="0"/>
              <a:t>What if the array is sorted in ascending order?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Running time: </a:t>
            </a:r>
            <a:r>
              <a:rPr lang="en-US" b="1" i="1" dirty="0"/>
              <a:t>O</a:t>
            </a:r>
            <a:r>
              <a:rPr lang="en-US" dirty="0"/>
              <a:t>(1)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10972800" cy="2209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largest = array[0];</a:t>
            </a:r>
            <a:endParaRPr lang="en-US" sz="27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length;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(array[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 &gt; largest)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largest = array[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"Largest: "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+ largest);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638800"/>
            <a:ext cx="109728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"Largest: 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+ array[length-1]);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two </a:t>
            </a:r>
            <a:r>
              <a:rPr lang="en-US" b="1" i="1" dirty="0"/>
              <a:t>n</a:t>
            </a:r>
            <a:r>
              <a:rPr lang="en-US" dirty="0"/>
              <a:t> x </a:t>
            </a:r>
            <a:r>
              <a:rPr lang="en-US" b="1" i="1" dirty="0"/>
              <a:t>n</a:t>
            </a:r>
            <a:r>
              <a:rPr lang="en-US" dirty="0"/>
              <a:t> matrices </a:t>
            </a:r>
            <a:r>
              <a:rPr lang="en-US" b="1" i="1" dirty="0"/>
              <a:t>A</a:t>
            </a:r>
            <a:r>
              <a:rPr lang="en-US" dirty="0"/>
              <a:t> and </a:t>
            </a:r>
            <a:r>
              <a:rPr lang="en-US" b="1" i="1" dirty="0"/>
              <a:t>B</a:t>
            </a:r>
            <a:r>
              <a:rPr lang="en-US" dirty="0"/>
              <a:t>, the code to multiply them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Running time: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r>
              <a:rPr lang="en-US" dirty="0"/>
              <a:t>Is there a faster way to multiply matrices?</a:t>
            </a:r>
          </a:p>
          <a:p>
            <a:r>
              <a:rPr lang="en-US" dirty="0"/>
              <a:t>Yes, but it’s complicated and has other problems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86000"/>
            <a:ext cx="10972800" cy="2743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[][]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double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[N][N];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N; ++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j = 0; j &lt; N; ++j)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c[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][j]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 = 0; k &lt; N; ++k)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c[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][j] += a[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][k]*b[k][j];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Here is some code that sorts an array in ascending order</a:t>
            </a:r>
          </a:p>
          <a:p>
            <a:r>
              <a:rPr lang="en-US" dirty="0"/>
              <a:t>What is its running time?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Running time: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743200"/>
            <a:ext cx="10972800" cy="2819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- 1;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j = 0; j &lt;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- 1; ++j)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(array[j] &gt; array[j + 1])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temp = array[j];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	array[j] = array[j + 1];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   	array[j + 1] = temp;  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} 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Here is some code that prints out a triangular shaped set of stars</a:t>
            </a:r>
          </a:p>
          <a:p>
            <a:r>
              <a:rPr lang="en-US" dirty="0"/>
              <a:t>What is its running time?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Running time: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2362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&lt; n; ++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j = 0; j &lt;=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 ++j)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"*"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What's the running time to factor a large number </a:t>
            </a:r>
            <a:r>
              <a:rPr lang="en-US" b="1" i="1" dirty="0"/>
              <a:t>N</a:t>
            </a:r>
            <a:r>
              <a:rPr lang="en-US" dirty="0"/>
              <a:t>?</a:t>
            </a:r>
          </a:p>
          <a:p>
            <a:r>
              <a:rPr lang="en-US" dirty="0"/>
              <a:t>How many edges are in a completely connected graph?</a:t>
            </a:r>
          </a:p>
          <a:p>
            <a:r>
              <a:rPr lang="en-US" dirty="0"/>
              <a:t>If you have a completely connected graph, how many possible tours are there (paths that start at a given node, visit all other nodes, and return to the beginning)?</a:t>
            </a:r>
          </a:p>
          <a:p>
            <a:r>
              <a:rPr lang="en-US" dirty="0"/>
              <a:t>How many different </a:t>
            </a:r>
            <a:r>
              <a:rPr lang="en-US" b="1" i="1" dirty="0"/>
              <a:t>n</a:t>
            </a:r>
            <a:r>
              <a:rPr lang="en-US" dirty="0"/>
              <a:t>-bit binary numbers are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 of Big 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and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be two functions over integers</a:t>
            </a:r>
          </a:p>
          <a:p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and only if</a:t>
            </a:r>
          </a:p>
          <a:p>
            <a:pPr lvl="1"/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 err="1"/>
              <a:t>c</a:t>
            </a:r>
            <a:r>
              <a:rPr lang="en-US" dirty="0" err="1"/>
              <a:t>∙</a:t>
            </a:r>
            <a:r>
              <a:rPr lang="en-US" b="1" i="1" dirty="0" err="1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&gt; </a:t>
            </a:r>
            <a:r>
              <a:rPr lang="en-US" b="1" i="1" dirty="0"/>
              <a:t>N</a:t>
            </a:r>
          </a:p>
          <a:p>
            <a:pPr lvl="1"/>
            <a:r>
              <a:rPr lang="en-US" dirty="0"/>
              <a:t>for </a:t>
            </a:r>
            <a:r>
              <a:rPr lang="en-US" b="1" dirty="0"/>
              <a:t>some</a:t>
            </a:r>
            <a:r>
              <a:rPr lang="en-US" dirty="0"/>
              <a:t> positive real numbers </a:t>
            </a:r>
            <a:r>
              <a:rPr lang="en-US" b="1" i="1" dirty="0"/>
              <a:t>c</a:t>
            </a:r>
            <a:r>
              <a:rPr lang="en-US" dirty="0"/>
              <a:t> and </a:t>
            </a:r>
            <a:r>
              <a:rPr lang="en-US" b="1" i="1" dirty="0"/>
              <a:t>N</a:t>
            </a:r>
          </a:p>
          <a:p>
            <a:r>
              <a:rPr lang="en-US" dirty="0"/>
              <a:t>In other words, past some arbitrary point, with some arbitrary scaling factor,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always bigger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complexity</a:t>
            </a:r>
          </a:p>
          <a:p>
            <a:r>
              <a:rPr lang="en-US" dirty="0"/>
              <a:t>Abstract data types (ADTs)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B19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7DF754-E9C7-4545-B6E8-131804313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718" y="2138361"/>
            <a:ext cx="2533650" cy="25812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59B5E8-793A-4913-A072-FE3AD9D83822}"/>
              </a:ext>
            </a:extLst>
          </p:cNvPr>
          <p:cNvSpPr/>
          <p:nvPr/>
        </p:nvSpPr>
        <p:spPr>
          <a:xfrm>
            <a:off x="6676487" y="1059257"/>
            <a:ext cx="4238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SCAN the QR CODE to REGISTER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8A620-5219-4158-9C92-DB8B4E505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15" y="204787"/>
            <a:ext cx="5381625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70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01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 1.2</a:t>
            </a:r>
          </a:p>
          <a:p>
            <a:r>
              <a:rPr lang="en-US" dirty="0"/>
              <a:t>Finish Assignment 1</a:t>
            </a:r>
          </a:p>
          <a:p>
            <a:pPr lvl="1"/>
            <a:r>
              <a:rPr lang="en-US" dirty="0"/>
              <a:t>Due Friday by midnight</a:t>
            </a:r>
          </a:p>
          <a:p>
            <a:r>
              <a:rPr lang="en-US" dirty="0"/>
              <a:t>Start Project 1</a:t>
            </a:r>
          </a:p>
          <a:p>
            <a:pPr lvl="1"/>
            <a:r>
              <a:rPr lang="en-US" dirty="0"/>
              <a:t>Due Friday, September 20 by midnight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1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 classes, interfaces, and methods to be written with a generic type parameter, then bound later</a:t>
            </a:r>
          </a:p>
          <a:p>
            <a:r>
              <a:rPr lang="en-US" dirty="0"/>
              <a:t>Java does the type checking (e.g. making sure that you only 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objects into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List&lt;String&gt;</a:t>
            </a:r>
            <a:r>
              <a:rPr lang="en-US" dirty="0"/>
              <a:t>)</a:t>
            </a:r>
          </a:p>
          <a:p>
            <a:r>
              <a:rPr lang="en-US" dirty="0"/>
              <a:t>After type checking, it erases the generic type parameter</a:t>
            </a:r>
          </a:p>
          <a:p>
            <a:pPr lvl="1"/>
            <a:r>
              <a:rPr lang="en-US" dirty="0"/>
              <a:t>This works because all classes extend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in Java</a:t>
            </a:r>
          </a:p>
          <a:p>
            <a:r>
              <a:rPr lang="en-US" dirty="0"/>
              <a:t>Appears to function like templates in C++, but works very differently under the covers</a:t>
            </a:r>
          </a:p>
          <a:p>
            <a:r>
              <a:rPr lang="en-US" dirty="0"/>
              <a:t>Most of the time you will </a:t>
            </a:r>
            <a:r>
              <a:rPr lang="en-US" b="1" dirty="0"/>
              <a:t>use</a:t>
            </a:r>
            <a:r>
              <a:rPr lang="en-US" dirty="0"/>
              <a:t> generics, not create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make a class using generics</a:t>
            </a:r>
          </a:p>
          <a:p>
            <a:r>
              <a:rPr lang="en-US" dirty="0"/>
              <a:t>The most common use for these is container classes</a:t>
            </a:r>
          </a:p>
          <a:p>
            <a:pPr lvl="1"/>
            <a:r>
              <a:rPr lang="en-US" dirty="0"/>
              <a:t>For example, you want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/>
              <a:t> class that can be a list of anything</a:t>
            </a:r>
          </a:p>
          <a:p>
            <a:r>
              <a:rPr lang="en-US" dirty="0"/>
              <a:t>The JCF is filled with such generics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Generic class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11811000" cy="53339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Pair&lt;T&gt; {	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 x;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 y;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fr-FR" sz="1600" b="1" dirty="0">
                <a:latin typeface="Courier New" pitchFamily="49" charset="0"/>
                <a:cs typeface="Courier New" pitchFamily="49" charset="0"/>
              </a:rPr>
              <a:t>Pair(T a, T b 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x = a;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y = b;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x; }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y;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swap() {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T temp = x;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x = y;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y = temp;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"( 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x +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y +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)"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1494</TotalTime>
  <Words>1356</Words>
  <Application>Microsoft Office PowerPoint</Application>
  <PresentationFormat>Widescreen</PresentationFormat>
  <Paragraphs>230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Assignment 1</vt:lpstr>
      <vt:lpstr>Project 1</vt:lpstr>
      <vt:lpstr>Questions?</vt:lpstr>
      <vt:lpstr>Generics</vt:lpstr>
      <vt:lpstr>Generics</vt:lpstr>
      <vt:lpstr>Generic classes</vt:lpstr>
      <vt:lpstr>Generic class example</vt:lpstr>
      <vt:lpstr>Generic class use</vt:lpstr>
      <vt:lpstr>JCF</vt:lpstr>
      <vt:lpstr>Container interfaces</vt:lpstr>
      <vt:lpstr>Container classes</vt:lpstr>
      <vt:lpstr>Tools</vt:lpstr>
      <vt:lpstr>Computational Complexity</vt:lpstr>
      <vt:lpstr>Running Time</vt:lpstr>
      <vt:lpstr>Big Oh Notation</vt:lpstr>
      <vt:lpstr>Examples</vt:lpstr>
      <vt:lpstr>Back to CS world</vt:lpstr>
      <vt:lpstr>Multiplication by hand</vt:lpstr>
      <vt:lpstr>Finding the largest element in an array</vt:lpstr>
      <vt:lpstr>Multiplying matrices</vt:lpstr>
      <vt:lpstr>Bubble sort</vt:lpstr>
      <vt:lpstr>Printing a triangle</vt:lpstr>
      <vt:lpstr>Mathematical issues</vt:lpstr>
      <vt:lpstr>Formal definition of Big Oh</vt:lpstr>
      <vt:lpstr>Upcoming</vt:lpstr>
      <vt:lpstr>Next time…</vt:lpstr>
      <vt:lpstr>PowerPoint Presentation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227</cp:revision>
  <dcterms:created xsi:type="dcterms:W3CDTF">2009-08-24T20:26:10Z</dcterms:created>
  <dcterms:modified xsi:type="dcterms:W3CDTF">2024-09-04T15:18:45Z</dcterms:modified>
</cp:coreProperties>
</file>